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97" r:id="rId4"/>
    <p:sldId id="316" r:id="rId5"/>
    <p:sldId id="317" r:id="rId6"/>
    <p:sldId id="318" r:id="rId7"/>
    <p:sldId id="319" r:id="rId8"/>
    <p:sldId id="299" r:id="rId9"/>
    <p:sldId id="298" r:id="rId10"/>
    <p:sldId id="300" r:id="rId11"/>
    <p:sldId id="301" r:id="rId12"/>
    <p:sldId id="302" r:id="rId13"/>
    <p:sldId id="303" r:id="rId14"/>
    <p:sldId id="320" r:id="rId15"/>
    <p:sldId id="304" r:id="rId16"/>
    <p:sldId id="305" r:id="rId17"/>
    <p:sldId id="321" r:id="rId18"/>
    <p:sldId id="322" r:id="rId19"/>
    <p:sldId id="323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27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21" d="100"/>
          <a:sy n="121" d="100"/>
        </p:scale>
        <p:origin x="8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1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03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27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50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65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44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59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87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14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4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89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21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6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3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77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17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02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97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01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83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49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65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1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51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4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blog.metu.edu.tr/ugur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</a:t>
            </a:r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Survey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Integrated</a:t>
            </a:r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 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26/02/2018</a:t>
            </a:r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mugur@earsis.com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Wen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Ouyang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Nicholas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Lemberg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Ruoping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T.A.Lipo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2007, </a:t>
            </a:r>
            <a:r>
              <a:rPr lang="en-US" sz="2000" b="1" i="1" dirty="0"/>
              <a:t>A Novel Modular Permanent Magnet Drive System Design</a:t>
            </a:r>
            <a:endParaRPr lang="en-US" sz="2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478969" y="3755105"/>
            <a:ext cx="6266792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 magnetic composites (SMC), flexible design options in 3D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Five-phase Modular SPM Motor, simulation results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experiment setup work is still under way. The test results will be provided in the future report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1" y="1929403"/>
            <a:ext cx="3064311" cy="171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02" y="1950733"/>
            <a:ext cx="5912070" cy="1696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2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N.R. Brown,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T.M.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R.D.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Lorenz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2007, </a:t>
            </a:r>
            <a:r>
              <a:rPr lang="en-US" sz="2000" b="1" i="1" dirty="0"/>
              <a:t>Power Converter Design for an Integrated Modular Motor Drive</a:t>
            </a:r>
            <a:endParaRPr lang="en-US" sz="2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250368" y="4866573"/>
            <a:ext cx="8665031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Five-phase machine, soft magnetic composite (SMC) material, six-pole surface PM rotor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2.7 kW, outer diameter is 120 mm, 400V dc bus, DC bus interconnections effect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-switched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half-bridge inverter phase-leg consisting of two IGBTs and anti-parallel diodes, 10kHz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DC bus capacitor, size requirement, experimental results with RL load, GMR sensors</a:t>
            </a: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43" y="1781854"/>
            <a:ext cx="3049773" cy="264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115" y="1904212"/>
            <a:ext cx="3326525" cy="2525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2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N.R. Brown,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T.M.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R.D.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Lorenz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2007, </a:t>
            </a:r>
            <a:r>
              <a:rPr lang="en-US" sz="2000" b="1" i="1" dirty="0"/>
              <a:t>Power Converter Design for an Integrated Modular Motor Drive</a:t>
            </a:r>
            <a:endParaRPr lang="en-US" sz="2000" b="1" i="1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0" y="2490951"/>
            <a:ext cx="8497614" cy="2656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9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Sykora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B. J.,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 M.,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Lorenz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2008, </a:t>
            </a:r>
            <a:r>
              <a:rPr lang="en-US" sz="2000" b="1" i="1" dirty="0"/>
              <a:t>Development of a Demonstrator Model of an Integrated Modular Motor Drive</a:t>
            </a:r>
            <a:endParaRPr lang="en-US" sz="2000" b="1" i="1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0" y="2340369"/>
            <a:ext cx="4466239" cy="3658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25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POLITECNICO 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DI 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TORINO,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AACHEN UNIVERSITY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Alberto 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Tenconi, Francesco Profumo, Stefan E. Bauer, and </a:t>
            </a:r>
            <a:r>
              <a:rPr lang="it-IT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Martin D. Hennen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2008, </a:t>
            </a:r>
            <a:r>
              <a:rPr lang="en-US" sz="2000" b="1" i="1" dirty="0"/>
              <a:t>Temperatures Evaluation in an Integrated Motor Drive for Traction Applications</a:t>
            </a:r>
            <a:endParaRPr lang="en-US" sz="2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478968" y="2296559"/>
            <a:ext cx="8665031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Liquid-cooled totally integrated drive unit Integrated Propulsion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(IPMOT), 24-kW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Four-phase switched reluctance motor (SRM), IGBT based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Simulations (FEM) and thermal experimental setup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6" y="3762930"/>
            <a:ext cx="2955575" cy="192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79" y="3940107"/>
            <a:ext cx="2609214" cy="182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31" y="3889727"/>
            <a:ext cx="2970465" cy="1391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6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Gilsu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Zhuxian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Shiv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Gupta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Thomas Jahns1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Neil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A.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Duffie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Laura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Marlino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2011, </a:t>
            </a:r>
            <a:r>
              <a:rPr lang="en-US" sz="2000" b="1" i="1" dirty="0"/>
              <a:t>Development of Integrated Modular Motor Drive for Traction Applications</a:t>
            </a:r>
            <a:endParaRPr lang="en-US" sz="2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331076" y="3015403"/>
            <a:ext cx="8749862" cy="3660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of alternative concentrated winding PM machine configurations, Slot/pole combinations, SMC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promising controller architecture for providing a high-level of fault tolerance and robustness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10 kW phase-leg package using Si IGBT power devices combined with a 2-pass-tube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coldplate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proposed that shows promise for holding the junction temperatures below 200°C with an ambient temperature of 150°C., IGBT switching experiments, thermal simulations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results of these analytical and experimental studies have succeeded in setting the stage for developing a 10 kW preliminary prototype integrated motor drive during the coming year.</a:t>
            </a:r>
          </a:p>
        </p:txBody>
      </p:sp>
    </p:spTree>
    <p:extLst>
      <p:ext uri="{BB962C8B-B14F-4D97-AF65-F5344CB8AC3E}">
        <p14:creationId xmlns:p14="http://schemas.microsoft.com/office/powerpoint/2010/main" val="7655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Gilsu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Zhuxian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Shiv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Gupta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Thomas </a:t>
            </a:r>
            <a:r>
              <a:rPr lang="tr-TR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Fred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Neil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A.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Duffie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Laura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Marlino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2011, </a:t>
            </a:r>
            <a:r>
              <a:rPr lang="en-US" sz="2000" b="1" i="1" dirty="0"/>
              <a:t>Development of Integrated Modular Motor Drive for Traction Applications</a:t>
            </a:r>
            <a:endParaRPr lang="en-US" sz="2000" b="1" i="1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562853"/>
            <a:ext cx="5551340" cy="412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6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AACHEN UNIVERSITY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8813"/>
            <a:ext cx="9143999" cy="19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Martin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Hennen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Markus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Niessen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Christian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Heyers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Helge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J.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Brauer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RikW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Doncker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2012, </a:t>
            </a:r>
            <a:r>
              <a:rPr lang="en-US" sz="2000" b="1" i="1" dirty="0"/>
              <a:t>Development and Control of an Integrated and Distributed Inverter for a Fault Tolerant </a:t>
            </a:r>
            <a:r>
              <a:rPr lang="en-US" sz="2000" b="1" i="1" dirty="0" smtClean="0"/>
              <a:t>Five-Phase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Switched </a:t>
            </a:r>
            <a:r>
              <a:rPr lang="en-US" sz="2000" b="1" i="1" dirty="0"/>
              <a:t>Reluctance Traction Drive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173422" y="2742241"/>
            <a:ext cx="8970578" cy="2860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Five phase, Outer-rotor direct drive, 67kW, 750rpm, outer rotor 320mm, Ns/Nr 20/16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Railway traction applications, 400V dc link, 30A phase current, 3.4kW, 33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uF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10kHz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communication, as well as the generation of the switching signals, overcurrent protection, etc., is realized on a complex programmable logic device (CPLD) on each pole module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predictive PWM- based direct instantaneous torque control (PWM-DITC), multiphase torque sharing algorithm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Fault tolerance analysis: torque ripple, unbalanced magnetic pull, vibration shapes</a:t>
            </a:r>
          </a:p>
        </p:txBody>
      </p:sp>
    </p:spTree>
    <p:extLst>
      <p:ext uri="{BB962C8B-B14F-4D97-AF65-F5344CB8AC3E}">
        <p14:creationId xmlns:p14="http://schemas.microsoft.com/office/powerpoint/2010/main" val="34393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AACHEN UNIVERSITY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8813"/>
            <a:ext cx="9143999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Martin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Hennen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Markus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Niessen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Christian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Heyers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Helge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J.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Brauer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RikW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Doncker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2012, </a:t>
            </a:r>
            <a:r>
              <a:rPr lang="en-US" sz="2000" b="1" i="1" dirty="0"/>
              <a:t>Development and Control of an Integrated and Distributed Inverter for a Fault Tolerant </a:t>
            </a:r>
            <a:r>
              <a:rPr lang="en-US" sz="2000" b="1" i="1" dirty="0" smtClean="0"/>
              <a:t>Five-Phase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Switched </a:t>
            </a:r>
            <a:r>
              <a:rPr lang="en-US" sz="2000" b="1" i="1" dirty="0"/>
              <a:t>Reluctance Traction </a:t>
            </a:r>
            <a:r>
              <a:rPr lang="en-US" sz="2000" b="1" i="1" dirty="0" smtClean="0"/>
              <a:t>Drive</a:t>
            </a:r>
            <a:endParaRPr lang="en-US" sz="2000" b="1" i="1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" y="2925461"/>
            <a:ext cx="8726214" cy="2592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5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AACHEN UNIVERSITY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8813"/>
            <a:ext cx="9143999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Martin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tr-TR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Hennen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Markus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Niessen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Christian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Heyers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Helge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J.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Brauer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RikW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Doncker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2012, </a:t>
            </a:r>
            <a:r>
              <a:rPr lang="en-US" sz="2000" b="1" i="1" dirty="0"/>
              <a:t>Development and Control of an Integrated and Distributed Inverter for a Fault Tolerant </a:t>
            </a:r>
            <a:r>
              <a:rPr lang="en-US" sz="2000" b="1" i="1" dirty="0" smtClean="0"/>
              <a:t>Five-Phase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Switched </a:t>
            </a:r>
            <a:r>
              <a:rPr lang="en-US" sz="2000" b="1" i="1" dirty="0"/>
              <a:t>Reluctance Traction </a:t>
            </a:r>
            <a:r>
              <a:rPr lang="en-US" sz="2000" b="1" i="1" dirty="0" smtClean="0"/>
              <a:t>Drive</a:t>
            </a:r>
            <a:endParaRPr lang="en-US" sz="2000" b="1" i="1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82" y="2562854"/>
            <a:ext cx="3997621" cy="319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462" y="2767805"/>
            <a:ext cx="4618005" cy="2434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045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The</a:t>
            </a:r>
            <a:r>
              <a:rPr lang="tr-TR" sz="32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idea of IMMD</a:t>
            </a:r>
            <a:endParaRPr lang="en-US" sz="32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6841" y="1105828"/>
            <a:ext cx="85310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The</a:t>
            </a:r>
            <a:r>
              <a:rPr lang="tr-T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first</a:t>
            </a:r>
            <a:r>
              <a:rPr lang="tr-T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idea of an </a:t>
            </a:r>
            <a:r>
              <a:rPr lang="tr-T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</a:t>
            </a:r>
            <a:r>
              <a:rPr lang="tr-T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ntegrated</a:t>
            </a:r>
            <a:r>
              <a:rPr lang="tr-T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</a:t>
            </a:r>
            <a:r>
              <a:rPr lang="tr-T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odular </a:t>
            </a:r>
            <a:r>
              <a:rPr lang="tr-T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</a:t>
            </a:r>
            <a:r>
              <a:rPr lang="tr-T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otor </a:t>
            </a:r>
            <a:r>
              <a:rPr lang="tr-T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</a:t>
            </a:r>
            <a:r>
              <a:rPr lang="tr-T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rive as </a:t>
            </a:r>
            <a:r>
              <a:rPr lang="tr-T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we</a:t>
            </a:r>
            <a:r>
              <a:rPr lang="tr-T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know</a:t>
            </a:r>
            <a:r>
              <a:rPr lang="tr-T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was</a:t>
            </a:r>
            <a:r>
              <a:rPr lang="tr-T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brought</a:t>
            </a:r>
            <a:r>
              <a:rPr lang="tr-T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forward</a:t>
            </a:r>
            <a:r>
              <a:rPr lang="tr-T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in 2002.</a:t>
            </a:r>
            <a:endParaRPr lang="tr-TR" sz="2400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41" y="4523395"/>
            <a:ext cx="2308334" cy="20202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78970" y="2089669"/>
            <a:ext cx="8663151" cy="228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Shakweh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 H Owen, D J Hall, H Miller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FKI Industrial Drives Ltd,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 AND PLAY INTEGRATED MOTOR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DRIVES</a:t>
            </a:r>
            <a:endParaRPr lang="tr-TR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IMDs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technology, customer’s concerns, market status, future trends as well as technical challenges to increase power ratings.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Today, IMD technology offers power output up to 7.5kW.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Adam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Shea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(Master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Thesis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T.M. </a:t>
            </a:r>
            <a:r>
              <a:rPr lang="tr-TR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Hardware Integration for an Integrated Modular Motor Drive Including Distributed Control</a:t>
            </a:r>
            <a:endParaRPr lang="en-US" sz="2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253208" y="2224471"/>
            <a:ext cx="8659351" cy="2629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This was the first IMMD prototype unit that included a dedicated controller in each 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mod</a:t>
            </a:r>
            <a:r>
              <a:rPr lang="tr-TR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u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le</a:t>
            </a:r>
            <a:r>
              <a:rPr lang="tr-TR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 (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generation</a:t>
            </a: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18kW (peak), 6-phase IMMD demonstrator unit for a traction drive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Heterarchical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distributed control strategy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Half-bridge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inverter phase-leg for each phase with two discrete 600V IGBTs in TO-247 packages. The nominal dc bus voltage is 325 Vdc.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Cooling for each phase-leg module is accomplished using an off-the-shelf copper pin-fin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waterblock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designed for graphics card cooling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3208" y="4921554"/>
            <a:ext cx="8890792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10kW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surface six-phase variant of a three-phase fractional-slot concentrated winding permanent magnet (PM) synchronous machine (12/10).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presence of two wyes makes it possible to shut one down one three-phase inverter and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3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Adam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Shea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(Master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Thesis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T.M. </a:t>
            </a:r>
            <a:r>
              <a:rPr lang="tr-TR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Hardware Integration for an Integrated Modular Motor Drive Including Distributed Control</a:t>
            </a:r>
            <a:endParaRPr lang="en-US" sz="2000" b="1" i="1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5" y="4419691"/>
            <a:ext cx="2232212" cy="21285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253208" y="2218914"/>
            <a:ext cx="8890792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Constant-V/Hz operation at 200Hz (2400r/min) under no-load conditions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basic sine-triangle PWM algorithm is used for the voltage modulation with a switching frequency of 20kHz and a modulation index value of 0.95.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drive is operating with a reduced dc link voltage of 110V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and voltage waveforms, hall effect sensor frequency test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789" y="4253850"/>
            <a:ext cx="2548189" cy="2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871" y="4455472"/>
            <a:ext cx="3549302" cy="2092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0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Adam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Shea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(Master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Thesis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tr-TR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T.M. </a:t>
            </a:r>
            <a:r>
              <a:rPr lang="tr-TR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Hardware Integration for an Integrated Modular Motor Drive Including Distributed Control</a:t>
            </a:r>
            <a:endParaRPr lang="en-US" sz="2000" b="1" i="1" dirty="0"/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63" y="2385389"/>
            <a:ext cx="2448134" cy="18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144" y="2054461"/>
            <a:ext cx="3531476" cy="2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62" y="4338361"/>
            <a:ext cx="3176752" cy="240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938" y="4338360"/>
            <a:ext cx="4150271" cy="2519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2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2013, </a:t>
            </a:r>
            <a:r>
              <a:rPr lang="en-US" sz="2000" b="1" i="1" dirty="0"/>
              <a:t>Evaluation and Design for an Integrated Modular Motor Drive (IMMD) with GaN devices</a:t>
            </a:r>
            <a:endParaRPr lang="en-US" sz="2000" b="1" i="1" dirty="0"/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69" y="2218915"/>
            <a:ext cx="2764769" cy="185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96"/>
          <a:stretch/>
        </p:blipFill>
        <p:spPr bwMode="auto">
          <a:xfrm>
            <a:off x="3271344" y="2301993"/>
            <a:ext cx="2735317" cy="11470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69" b="7229"/>
          <a:stretch/>
        </p:blipFill>
        <p:spPr bwMode="auto">
          <a:xfrm>
            <a:off x="6337738" y="2218914"/>
            <a:ext cx="2693276" cy="12301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8" y="4321152"/>
            <a:ext cx="4572766" cy="168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77" y="3817171"/>
            <a:ext cx="3301792" cy="2016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4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2013, </a:t>
            </a:r>
            <a:r>
              <a:rPr lang="en-US" sz="2000" b="1" i="1" dirty="0"/>
              <a:t>Evaluation and Design for an Integrated Modular Motor Drive (IMMD) with GaN devices</a:t>
            </a:r>
            <a:endParaRPr lang="en-US" sz="2000" b="1" i="1" dirty="0"/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7082"/>
            <a:ext cx="3880725" cy="208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725" y="2349062"/>
            <a:ext cx="2149585" cy="185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0" y="2218914"/>
            <a:ext cx="2984338" cy="14461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6326" y="4393646"/>
            <a:ext cx="9133116" cy="228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Series-connected inverter segments, wide bandgap 200V GaN MOSFETs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Eliminating inverter heat sink and optimizing the choice of DC-link capacitors, interleaving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 the height of capacitors within 1 inch, capacitor selection and comparison (AEL, Film, Ceramic)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 DC link balancing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Experiment: 180Vdc, 7Arms, 36uF, 0.6inch height, 3 inch radius, RL load test</a:t>
            </a:r>
          </a:p>
        </p:txBody>
      </p:sp>
    </p:spTree>
    <p:extLst>
      <p:ext uri="{BB962C8B-B14F-4D97-AF65-F5344CB8AC3E}">
        <p14:creationId xmlns:p14="http://schemas.microsoft.com/office/powerpoint/2010/main" val="2817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A New Concept of Multilevel Converter Motor Drive with Modular Design and Split Winding Machine</a:t>
            </a:r>
            <a:endParaRPr lang="en-US" sz="2000" b="1" i="1" dirty="0"/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51" y="2171701"/>
            <a:ext cx="2708352" cy="155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79" y="2164062"/>
            <a:ext cx="2786008" cy="18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194" y="2164061"/>
            <a:ext cx="2995240" cy="18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9" y="3867085"/>
            <a:ext cx="6295236" cy="3101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60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A New Concept of Multilevel Converter Motor Drive with Modular Design and Split Winding Machine</a:t>
            </a:r>
            <a:endParaRPr lang="en-US" sz="2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0" y="2171701"/>
            <a:ext cx="9144000" cy="4307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Significant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reduction in component quantity. does not require any extra capacitors, diodes or isolated voltage sources.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Unlimited flexibility and performance optimization, can accommodate a wide range of voltage levels and power ratings, allowing for the use of low-voltage, less-expensive devices.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Compatibility with different systems. The proposed topology can be supplied by either a single dc source, or several dc sources to power each module.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Modular design. All inverter modules are identical. Manufacturing cost reduction, faster product development, easy maintenance, and simple construction. The proposed topology has identical gate signal commands for each module (with a phase-shift for interleaving)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Release of insulation burden and extended service life. The common mode voltage and differential mode output voltages on insulation layers are reduced to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Vdc/n.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Reduction in capacitor size. The capacitor size can be further reduced by the interleaving technique.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 fault tolerance. The proposed topology has access to the voltage and current of each machine winding enabling detection of machine faults quickly and accurately through measurement of winding voltages.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disadvantage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proposed topology is the increased number of machine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2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Jiyao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Ye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A New Concept of Multilevel Converter Motor Drive with Modular Design and Split Winding Machine</a:t>
            </a:r>
            <a:endParaRPr lang="en-US" sz="2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0" y="2171701"/>
            <a:ext cx="9144000" cy="1453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split winding, Gate signal interleaving, Voltage balancer. PSD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söylememiş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???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Simulation: 2 modules, MATLAB/Simulink, 200Vdc, 30kHz, 1mF each, 2 A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Iq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Experiment: 2 modules, 1.5kW, m/c, 200Vdc, 25kHz, 54uF each, 750rpm, 36 slot induction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experiment, a 3-lead, 3-phase, 4-pole induction motor is rewound into a 6-lead 3-phase motor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60802"/>
            <a:ext cx="4579883" cy="196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945" y="3759794"/>
            <a:ext cx="4501055" cy="1639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55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Design, modeling, and control of multilevel converter motor drive with modular design and split winding machine</a:t>
            </a:r>
            <a:endParaRPr lang="en-US" sz="2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0" y="2171701"/>
            <a:ext cx="9144000" cy="1453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Experiment: RL load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inverters, 150V, 3A each, 36uF, inverter radius: 3 inch, converter height: 0.6 inch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%35 reduction in the DC link current ripple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test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yapılmış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(rewound induction)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2" y="3779252"/>
            <a:ext cx="3332776" cy="185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511" y="3711534"/>
            <a:ext cx="4849440" cy="1688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37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Yehui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</a:t>
            </a:r>
            <a:r>
              <a:rPr lang="en-US" sz="2000" b="1" i="1" dirty="0"/>
              <a:t>Design, modeling, and control of multilevel converter motor drive with modular design and split winding machine</a:t>
            </a:r>
            <a:endParaRPr lang="en-US" sz="2000" b="1" i="1" dirty="0"/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3" y="2353463"/>
            <a:ext cx="6262863" cy="170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53" y="4059620"/>
            <a:ext cx="4115402" cy="2735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5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Nathan C. Harris,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Thomas M. 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Jahns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Surong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Huang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tr-TR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20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Lipo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2002, </a:t>
            </a:r>
            <a:r>
              <a:rPr lang="en-US" sz="2000" b="1" i="1" dirty="0" smtClean="0"/>
              <a:t>Integrated </a:t>
            </a:r>
            <a:r>
              <a:rPr lang="en-US" sz="2000" b="1" i="1" dirty="0"/>
              <a:t>Motor/Controller Drive for Automotive Water Pump </a:t>
            </a:r>
            <a:r>
              <a:rPr lang="en-US" sz="2000" b="1" i="1" dirty="0" smtClean="0"/>
              <a:t>Application</a:t>
            </a:r>
            <a:endParaRPr lang="en-US" sz="2000" b="1" i="1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0436"/>
            <a:ext cx="3760076" cy="20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38" y="1904110"/>
            <a:ext cx="5320862" cy="228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9" y="4078483"/>
            <a:ext cx="3741059" cy="20588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649716" y="4417015"/>
            <a:ext cx="5494283" cy="2336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hardware, No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modularization</a:t>
            </a:r>
            <a:r>
              <a:rPr lang="tr-TR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500W, 42VDC,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5000rpm</a:t>
            </a:r>
            <a:r>
              <a:rPr lang="tr-TR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brushless machine topologies are discussed. Interior PM synchronous m/c is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selected</a:t>
            </a:r>
            <a:r>
              <a:rPr lang="tr-TR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Six-switch PWM voltage-source inverter, power MOSFETs, integrated power electronics module (IPEM)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tr-TR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ower</a:t>
            </a:r>
            <a:r>
              <a:rPr lang="tr-TR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tr-TR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lectronics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side, physical layout, thermal management and EMI filter design are discussed</a:t>
            </a:r>
          </a:p>
        </p:txBody>
      </p:sp>
    </p:spTree>
    <p:extLst>
      <p:ext uri="{BB962C8B-B14F-4D97-AF65-F5344CB8AC3E}">
        <p14:creationId xmlns:p14="http://schemas.microsoft.com/office/powerpoint/2010/main" val="12927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3268" y="5597929"/>
            <a:ext cx="3467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Mesut Uğur</a:t>
            </a:r>
          </a:p>
          <a:p>
            <a:pPr algn="r"/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mugur@earsis.com</a:t>
            </a:r>
            <a:endParaRPr lang="tr-T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://blog.metu.edu.tr/ugurm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/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278" y="3923007"/>
            <a:ext cx="5155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>
                <a:solidFill>
                  <a:srgbClr val="72A2B3"/>
                </a:solidFill>
              </a:rPr>
              <a:t>http://power.eee.metu.edu.tr/</a:t>
            </a:r>
            <a:endParaRPr lang="en-US" sz="2000" b="1" dirty="0">
              <a:solidFill>
                <a:srgbClr val="72A2B3"/>
              </a:solidFill>
            </a:endParaRPr>
          </a:p>
        </p:txBody>
      </p:sp>
      <p:pic>
        <p:nvPicPr>
          <p:cNvPr id="5" name="Picture 4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1958278" y="2605509"/>
            <a:ext cx="5155042" cy="12469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Aalborg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/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Danfoss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8" y="988813"/>
            <a:ext cx="8665031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Christian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Klumpner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Peter Nielsen, Ion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Boldea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Frede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Blaabjerg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Paul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Thargersen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2002, </a:t>
            </a:r>
            <a:r>
              <a:rPr lang="en-US" sz="2000" b="1" i="1" dirty="0"/>
              <a:t>Matrix Converter Motor (MCM) for Industry Applications</a:t>
            </a:r>
            <a:endParaRPr lang="en-US" sz="2000" b="1" i="1" dirty="0"/>
          </a:p>
        </p:txBody>
      </p:sp>
      <p:sp>
        <p:nvSpPr>
          <p:cNvPr id="4" name="Rectangle 3"/>
          <p:cNvSpPr/>
          <p:nvPr/>
        </p:nvSpPr>
        <p:spPr>
          <a:xfrm>
            <a:off x="0" y="4842684"/>
            <a:ext cx="9143999" cy="989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integrated regenerative frequency converter motor for industry applications, based on a matrix converter topology.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4-kW matrix converter motor prototype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modularization, IGBT-diode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3" y="1963562"/>
            <a:ext cx="3189419" cy="245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45" y="1915628"/>
            <a:ext cx="4015707" cy="2648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64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Aalborg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/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Danfoss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898" y="988813"/>
            <a:ext cx="86631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Christian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Klumpner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Peter Nielsen, Ion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Boldea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Frede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Blaabjerg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Paul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Thargersen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2003, </a:t>
            </a:r>
            <a:r>
              <a:rPr lang="en-US" sz="2000" b="1" i="1" dirty="0"/>
              <a:t>Converter Topologies the Next Generation of Integrated Motor Drives</a:t>
            </a:r>
            <a:endParaRPr lang="en-US" sz="2000" b="1" i="1" dirty="0"/>
          </a:p>
        </p:txBody>
      </p:sp>
      <p:sp>
        <p:nvSpPr>
          <p:cNvPr id="4" name="Rectangle 3"/>
          <p:cNvSpPr/>
          <p:nvPr/>
        </p:nvSpPr>
        <p:spPr>
          <a:xfrm>
            <a:off x="275898" y="2296553"/>
            <a:ext cx="7985236" cy="989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ASD converter topologies (inverter is the same, rectifier and dc link/passive sides are different)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modularity, no hardware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 of the Converter Topologies suited for Integrated Motor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52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Stuttgart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898" y="988813"/>
            <a:ext cx="86631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J.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Ranneberg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Y.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Tadros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U. </a:t>
            </a:r>
            <a:r>
              <a:rPr lang="de-DE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Schäfer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2004, </a:t>
            </a:r>
            <a:r>
              <a:rPr lang="en-US" sz="2000" b="1" i="1" dirty="0"/>
              <a:t>Motor-Integrated Circular Converter for Hybrid Electric Vehicles</a:t>
            </a:r>
            <a:endParaRPr lang="en-US" sz="2000" b="1" i="1" dirty="0"/>
          </a:p>
        </p:txBody>
      </p:sp>
      <p:sp>
        <p:nvSpPr>
          <p:cNvPr id="4" name="Rectangle 3"/>
          <p:cNvSpPr/>
          <p:nvPr/>
        </p:nvSpPr>
        <p:spPr>
          <a:xfrm>
            <a:off x="275898" y="2296553"/>
            <a:ext cx="7985236" cy="15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Motor-Integrated Circular Converter for Hybrid Electric Vehicles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Inserted in the stator housing around the end windings of the induction motor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200-400V, 50kW, IGBT, water cooled, No modularization, toroidal foil capacitor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Prototype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9" y="3876357"/>
            <a:ext cx="2792375" cy="172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44" y="3876357"/>
            <a:ext cx="2538249" cy="161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719" y="3756736"/>
            <a:ext cx="2658550" cy="1735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95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POLITECNICO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DI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TORINO,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AACHEN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898" y="988813"/>
            <a:ext cx="8663150" cy="116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Francesco Farina, Daniele Rossi, Alberto Tenconi, Francesco Profumo, Stefan E. </a:t>
            </a:r>
            <a:r>
              <a:rPr lang="it-IT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Bauer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2005, </a:t>
            </a:r>
            <a:r>
              <a:rPr lang="en-US" sz="2000" b="1" i="1" dirty="0"/>
              <a:t>Thermal design of integrated motor drives for traction applications</a:t>
            </a:r>
            <a:endParaRPr lang="en-US" sz="2000" b="1" i="1" dirty="0"/>
          </a:p>
        </p:txBody>
      </p:sp>
      <p:sp>
        <p:nvSpPr>
          <p:cNvPr id="4" name="Rectangle 3"/>
          <p:cNvSpPr/>
          <p:nvPr/>
        </p:nvSpPr>
        <p:spPr>
          <a:xfrm>
            <a:off x="275898" y="2296553"/>
            <a:ext cx="8663150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kW SRM, water cooled square housing, IGBT based,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Comsol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simulations (2D FEM)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 Propulsion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(IPMOTs), pre-prototype is under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44" y="3223676"/>
            <a:ext cx="3763787" cy="250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79" y="3223676"/>
            <a:ext cx="2710498" cy="259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Stephanie I.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Mueller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MSc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Thesis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tr-TR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Professor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Greg F.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Nellis</a:t>
            </a:r>
            <a:endParaRPr lang="tr-TR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2005, </a:t>
            </a:r>
            <a:r>
              <a:rPr lang="en-US" sz="2000" b="1" i="1" dirty="0"/>
              <a:t>Model and Design of an Air-Cooled Thermal Management System for An Integrated Motor/Controller</a:t>
            </a:r>
            <a:endParaRPr lang="en-US" sz="2000" b="1" i="1" dirty="0"/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" y="2171700"/>
            <a:ext cx="4014416" cy="225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767" y="2171701"/>
            <a:ext cx="4138447" cy="22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582884" y="4733904"/>
            <a:ext cx="4572000" cy="14698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Modular permanent magnet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</a:t>
            </a:r>
            <a:endParaRPr lang="tr-TR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ntegrated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electronics module (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IPEM)</a:t>
            </a:r>
            <a:endParaRPr lang="tr-TR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xperimental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verification</a:t>
            </a: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tr-TR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cores</a:t>
            </a:r>
            <a:r>
              <a:rPr lang="tr-T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9" y="4542902"/>
            <a:ext cx="3068485" cy="2248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701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403761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University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of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Wisconsion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-Madison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69" y="988813"/>
            <a:ext cx="8207830" cy="118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Dwari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Leila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Parsa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Thomas A. </a:t>
            </a:r>
            <a:r>
              <a:rPr lang="en-US" sz="2000" dirty="0" err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Lipo</a:t>
            </a:r>
            <a:endParaRPr lang="tr-TR" sz="20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2007, </a:t>
            </a:r>
            <a:r>
              <a:rPr lang="en-US" sz="2000" b="1" i="1" dirty="0"/>
              <a:t>Optimum Control of a Five-phase Integrated Modular Permanent Magnet Motor Under Normal and Open-Circuit Fault Conditions</a:t>
            </a:r>
            <a:endParaRPr lang="en-US" sz="2000" b="1" i="1" dirty="0"/>
          </a:p>
        </p:txBody>
      </p:sp>
      <p:sp>
        <p:nvSpPr>
          <p:cNvPr id="2" name="Rectangle 1"/>
          <p:cNvSpPr/>
          <p:nvPr/>
        </p:nvSpPr>
        <p:spPr>
          <a:xfrm>
            <a:off x="4038974" y="4759631"/>
            <a:ext cx="4572000" cy="17793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 results, FEA, 5-phase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 Modular Permanent Magnet Motor Drive (IMPMMD)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torque pulsation has been decreased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significantly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1" r="25792" b="58540"/>
          <a:stretch/>
        </p:blipFill>
        <p:spPr bwMode="auto">
          <a:xfrm>
            <a:off x="390306" y="2338310"/>
            <a:ext cx="2849508" cy="25253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454" y="2233533"/>
            <a:ext cx="4384236" cy="2354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845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</TotalTime>
  <Words>2049</Words>
  <Application>Microsoft Office PowerPoint</Application>
  <PresentationFormat>On-screen Show (4:3)</PresentationFormat>
  <Paragraphs>203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68</cp:revision>
  <dcterms:created xsi:type="dcterms:W3CDTF">2017-10-01T19:36:44Z</dcterms:created>
  <dcterms:modified xsi:type="dcterms:W3CDTF">2018-02-26T12:32:07Z</dcterms:modified>
</cp:coreProperties>
</file>